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  <p:sldMasterId id="2147483672" r:id="rId7"/>
  </p:sldMasterIdLst>
  <p:notesMasterIdLst>
    <p:notesMasterId r:id="rId28"/>
  </p:notesMasterIdLst>
  <p:sldIdLst>
    <p:sldId id="304" r:id="rId8"/>
    <p:sldId id="503" r:id="rId9"/>
    <p:sldId id="535" r:id="rId10"/>
    <p:sldId id="510" r:id="rId11"/>
    <p:sldId id="527" r:id="rId12"/>
    <p:sldId id="521" r:id="rId13"/>
    <p:sldId id="528" r:id="rId14"/>
    <p:sldId id="522" r:id="rId15"/>
    <p:sldId id="529" r:id="rId16"/>
    <p:sldId id="536" r:id="rId17"/>
    <p:sldId id="530" r:id="rId18"/>
    <p:sldId id="537" r:id="rId19"/>
    <p:sldId id="538" r:id="rId20"/>
    <p:sldId id="506" r:id="rId21"/>
    <p:sldId id="531" r:id="rId22"/>
    <p:sldId id="532" r:id="rId23"/>
    <p:sldId id="524" r:id="rId24"/>
    <p:sldId id="533" r:id="rId25"/>
    <p:sldId id="534" r:id="rId26"/>
    <p:sldId id="447" r:id="rId27"/>
  </p:sldIdLst>
  <p:sldSz cx="9144000" cy="6858000" type="screen4x3"/>
  <p:notesSz cx="6980238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757" autoAdjust="0"/>
  </p:normalViewPr>
  <p:slideViewPr>
    <p:cSldViewPr>
      <p:cViewPr varScale="1">
        <p:scale>
          <a:sx n="116" d="100"/>
          <a:sy n="116" d="100"/>
        </p:scale>
        <p:origin x="14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738" y="-96"/>
      </p:cViewPr>
      <p:guideLst>
        <p:guide orient="horz" pos="2880"/>
        <p:guide pos="21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30" Type="http://schemas.openxmlformats.org/officeDocument/2006/relationships/viewProps" Target="viewProps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188" cy="457200"/>
          </a:xfrm>
          <a:prstGeom prst="rect">
            <a:avLst/>
          </a:prstGeom>
        </p:spPr>
        <p:txBody>
          <a:bodyPr vert="horz" lIns="92123" tIns="46061" rIns="92123" bIns="4606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54463" y="0"/>
            <a:ext cx="3024187" cy="457200"/>
          </a:xfrm>
          <a:prstGeom prst="rect">
            <a:avLst/>
          </a:prstGeom>
        </p:spPr>
        <p:txBody>
          <a:bodyPr vert="horz" lIns="92123" tIns="46061" rIns="92123" bIns="4606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28F9DD1-4A07-4546-B3D8-A0817419B5EF}" type="datetimeFigureOut">
              <a:rPr lang="es-CO"/>
              <a:pPr>
                <a:defRPr/>
              </a:pPr>
              <a:t>24/12/2015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3" tIns="46061" rIns="92123" bIns="46061" rtlCol="0" anchor="ctr"/>
          <a:lstStyle/>
          <a:p>
            <a:pPr lvl="0"/>
            <a:endParaRPr lang="es-CO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8500" y="4343400"/>
            <a:ext cx="5583238" cy="4114800"/>
          </a:xfrm>
          <a:prstGeom prst="rect">
            <a:avLst/>
          </a:prstGeom>
        </p:spPr>
        <p:txBody>
          <a:bodyPr vert="horz" lIns="92123" tIns="46061" rIns="92123" bIns="46061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4188" cy="457200"/>
          </a:xfrm>
          <a:prstGeom prst="rect">
            <a:avLst/>
          </a:prstGeom>
        </p:spPr>
        <p:txBody>
          <a:bodyPr vert="horz" lIns="92123" tIns="46061" rIns="92123" bIns="4606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54463" y="8685213"/>
            <a:ext cx="3024187" cy="457200"/>
          </a:xfrm>
          <a:prstGeom prst="rect">
            <a:avLst/>
          </a:prstGeom>
        </p:spPr>
        <p:txBody>
          <a:bodyPr vert="horz" lIns="92123" tIns="46061" rIns="92123" bIns="46061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DF8F60A-80E6-4FF0-B17D-312E98CD9C44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1191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smtClean="0"/>
          </a:p>
        </p:txBody>
      </p:sp>
    </p:spTree>
    <p:extLst>
      <p:ext uri="{BB962C8B-B14F-4D97-AF65-F5344CB8AC3E}">
        <p14:creationId xmlns:p14="http://schemas.microsoft.com/office/powerpoint/2010/main" val="3445152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9876EA-47D7-40AC-B4D8-14C074D5D74E}" type="slidenum">
              <a:rPr lang="es-ES" altLang="es-CO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s-ES" altLang="es-CO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smtClean="0"/>
          </a:p>
        </p:txBody>
      </p:sp>
    </p:spTree>
    <p:extLst>
      <p:ext uri="{BB962C8B-B14F-4D97-AF65-F5344CB8AC3E}">
        <p14:creationId xmlns:p14="http://schemas.microsoft.com/office/powerpoint/2010/main" val="331125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24/12/2015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3679484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C3ADE-6A04-455A-BF99-91159EB5D916}" type="datetimeFigureOut">
              <a:rPr lang="es-CO"/>
              <a:pPr>
                <a:defRPr/>
              </a:pPr>
              <a:t>24/12/2015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67B61-51DC-419A-9652-1B6DD31DEA90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5748360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B0068-B7F7-4A32-A688-2B4B0CC92E6B}" type="datetimeFigureOut">
              <a:rPr lang="es-CO"/>
              <a:pPr>
                <a:defRPr/>
              </a:pPr>
              <a:t>24/12/2015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5866A-C16D-458F-A4C7-12A88D2A9C2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4568156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3855A-9C1D-4674-BDA0-A1667741EE4C}" type="datetimeFigureOut">
              <a:rPr lang="es-CO"/>
              <a:pPr>
                <a:defRPr/>
              </a:pPr>
              <a:t>24/12/2015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9F400-ACEC-477A-9703-AA3F5B2B2D03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0544015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BBCDF-19A6-4A87-AA5F-CB8860EF530C}" type="datetimeFigureOut">
              <a:rPr lang="es-CO"/>
              <a:pPr>
                <a:defRPr/>
              </a:pPr>
              <a:t>24/12/2015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31D0E-B6BB-4F7C-9A1B-9C1738D590DF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4926301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B90FE-2770-49FE-8D4A-2D8E64AE7689}" type="datetimeFigureOut">
              <a:rPr lang="es-CO"/>
              <a:pPr>
                <a:defRPr/>
              </a:pPr>
              <a:t>24/12/2015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02FF1-2DDD-4966-9EAC-D245D76B5E13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2580719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5F1C1-355A-45DA-A07B-AA54E6D4A971}" type="datetimeFigureOut">
              <a:rPr lang="es-CO"/>
              <a:pPr>
                <a:defRPr/>
              </a:pPr>
              <a:t>24/12/2015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870FC-76C0-411A-B98F-4954C98A7626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0971769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29CC5-4734-4D65-854D-22A7C64A76B3}" type="datetimeFigureOut">
              <a:rPr lang="es-CO"/>
              <a:pPr>
                <a:defRPr/>
              </a:pPr>
              <a:t>24/12/2015</a:t>
            </a:fld>
            <a:endParaRPr 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44087-4384-4CA4-9C01-FE5D30068246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6888982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C65D8-81C6-4985-881F-8B073F212F61}" type="datetimeFigureOut">
              <a:rPr lang="es-CO"/>
              <a:pPr>
                <a:defRPr/>
              </a:pPr>
              <a:t>24/12/2015</a:t>
            </a:fld>
            <a:endParaRPr 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81F2D-CC85-4A3A-923B-7C2FB2CE032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7770086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B529A-E887-4028-80B6-AB0D742DEDE7}" type="datetimeFigureOut">
              <a:rPr lang="es-CO"/>
              <a:pPr>
                <a:defRPr/>
              </a:pPr>
              <a:t>24/12/2015</a:t>
            </a:fld>
            <a:endParaRPr lang="es-C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EA9E6-CEDC-427F-96E6-7C756D3D69A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1599540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C8F2C-C17A-4371-845A-ED38A1BFFC7A}" type="datetimeFigureOut">
              <a:rPr lang="es-CO"/>
              <a:pPr>
                <a:defRPr/>
              </a:pPr>
              <a:t>24/12/2015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66D10-A467-465A-8110-A10867B948B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7037762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FB07A-1CE1-4930-A35A-921C665A02F8}" type="datetimeFigureOut">
              <a:rPr lang="es-CO"/>
              <a:pPr>
                <a:defRPr/>
              </a:pPr>
              <a:t>24/12/2015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DE515-69E0-4556-AC91-51BD698B87CB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6671556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A7D90-6A43-4C7E-B9D6-179B83AFC8C0}" type="datetimeFigureOut">
              <a:rPr lang="es-CO"/>
              <a:pPr>
                <a:defRPr/>
              </a:pPr>
              <a:t>24/12/2015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E6F5D-ADA9-4580-9D02-43947899589B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8274691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4265A-725A-4502-91BC-3E5C787C5E5F}" type="datetimeFigureOut">
              <a:rPr lang="es-CO"/>
              <a:pPr>
                <a:defRPr/>
              </a:pPr>
              <a:t>24/12/2015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A252B-23C9-4948-A131-3E289910B2E9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3267564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6AD2B-B575-497F-81A2-78F2D5A40AA2}" type="datetimeFigureOut">
              <a:rPr lang="es-CO"/>
              <a:pPr>
                <a:defRPr/>
              </a:pPr>
              <a:t>24/12/2015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53D27-BD07-4B9F-BED2-712DBA635F35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4769265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B6631-3E2D-4E8C-A6D2-4B43F9B2FD10}" type="datetimeFigureOut">
              <a:rPr lang="es-CO"/>
              <a:pPr>
                <a:defRPr/>
              </a:pPr>
              <a:t>24/12/2015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2BD92-6DFE-43D7-B1C7-2682D61D52AE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5200335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09459-FB5B-49E2-80C5-6CB6BE3D3B76}" type="datetimeFigureOut">
              <a:rPr lang="es-CO"/>
              <a:pPr>
                <a:defRPr/>
              </a:pPr>
              <a:t>24/12/2015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FCC24-3F7A-47C1-AA4D-42860F3F7757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8953135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043DE-FDB4-420D-864E-002B8882E4F2}" type="datetimeFigureOut">
              <a:rPr lang="es-CO"/>
              <a:pPr>
                <a:defRPr/>
              </a:pPr>
              <a:t>24/12/2015</a:t>
            </a:fld>
            <a:endParaRPr 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038B1-BA62-4E38-B177-C17C5B4E40B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8862553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296AB-3509-44DC-8FA6-C00B19648B77}" type="datetimeFigureOut">
              <a:rPr lang="es-CO"/>
              <a:pPr>
                <a:defRPr/>
              </a:pPr>
              <a:t>24/12/2015</a:t>
            </a:fld>
            <a:endParaRPr 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163F4-AFA2-4DCC-8D0F-5D981F8B191F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8764511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6566B-BC2A-403A-8660-E8DC7E1BC626}" type="datetimeFigureOut">
              <a:rPr lang="es-CO"/>
              <a:pPr>
                <a:defRPr/>
              </a:pPr>
              <a:t>24/12/2015</a:t>
            </a:fld>
            <a:endParaRPr lang="es-C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00F3F-3A32-47BD-A3B8-F5C8422DFC2A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1563244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232A5-DB70-4FB5-87D3-47950BE8950F}" type="datetimeFigureOut">
              <a:rPr lang="es-CO"/>
              <a:pPr>
                <a:defRPr/>
              </a:pPr>
              <a:t>24/12/2015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ECBF3-2C6C-437D-A5AD-05B87C83C83F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0546781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9F813-51AE-48FB-91B7-80DFBF5C17F3}" type="datetimeFigureOut">
              <a:rPr lang="es-CO"/>
              <a:pPr>
                <a:defRPr/>
              </a:pPr>
              <a:t>24/12/2015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7264A-4497-409F-AA39-446D9866F8B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65979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EA2B6F-7FF6-42A3-9533-A80A70AB509C}" type="datetimeFigureOut">
              <a:rPr lang="es-CO"/>
              <a:pPr>
                <a:defRPr/>
              </a:pPr>
              <a:t>24/12/2015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05C0E4-B3D7-4BC1-9F3C-BFE7F8518790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964" b="-313"/>
          <a:stretch>
            <a:fillRect/>
          </a:stretch>
        </p:blipFill>
        <p:spPr bwMode="auto">
          <a:xfrm>
            <a:off x="0" y="-4763"/>
            <a:ext cx="9144000" cy="692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B6FDEB4-1D31-48FD-9992-047FE831EA9B}" type="datetimeFigureOut">
              <a:rPr lang="es-CO"/>
              <a:pPr>
                <a:defRPr/>
              </a:pPr>
              <a:t>24/12/2015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61DB64D-368E-42ED-BD4F-6AC272C93CB7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964" b="-313"/>
          <a:stretch>
            <a:fillRect/>
          </a:stretch>
        </p:blipFill>
        <p:spPr bwMode="auto">
          <a:xfrm>
            <a:off x="0" y="-4763"/>
            <a:ext cx="9144000" cy="692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015716" y="5301208"/>
            <a:ext cx="51125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INFORMACION CALIDAD DEL </a:t>
            </a:r>
            <a:r>
              <a:rPr lang="es-CO" sz="2000" b="1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SERVICIO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JULIO – SEPTIEMBRE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2015</a:t>
            </a:r>
            <a:endParaRPr lang="es-CO" sz="2000" b="1" dirty="0">
              <a:ln w="900" cmpd="sng">
                <a:solidFill>
                  <a:schemeClr val="bg1"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899592" y="2852936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 smtClean="0">
                <a:solidFill>
                  <a:schemeClr val="tx2">
                    <a:lumMod val="75000"/>
                  </a:schemeClr>
                </a:solidFill>
              </a:rPr>
              <a:t>CUMPLIMIENTO OPERACIÓN INTERNACIONAL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1592286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971600" y="404664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400" b="1" dirty="0" smtClean="0">
                <a:solidFill>
                  <a:schemeClr val="tx2">
                    <a:lumMod val="75000"/>
                  </a:schemeClr>
                </a:solidFill>
              </a:rPr>
              <a:t>COMPARATIVO MENSUAL DE OPERACIÓN INTERNACIONAL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400" b="1" dirty="0" smtClean="0">
                <a:solidFill>
                  <a:schemeClr val="tx2">
                    <a:lumMod val="75000"/>
                  </a:schemeClr>
                </a:solidFill>
              </a:rPr>
              <a:t>JULIO - SEPTIEMBRE 2015</a:t>
            </a:r>
          </a:p>
          <a:p>
            <a:pPr fontAlgn="auto">
              <a:spcAft>
                <a:spcPts val="0"/>
              </a:spcAft>
              <a:defRPr/>
            </a:pPr>
            <a:endParaRPr lang="es-CO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72816"/>
            <a:ext cx="8519058" cy="450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761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1187624" y="404664"/>
            <a:ext cx="7112000" cy="7207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 smtClean="0">
                <a:solidFill>
                  <a:schemeClr val="tx2">
                    <a:lumMod val="75000"/>
                  </a:schemeClr>
                </a:solidFill>
              </a:rPr>
              <a:t>COMPARATIVO MENSUAL DE CUMPLIMIENTO ITINERARIO 2014-2015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12776"/>
            <a:ext cx="820891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112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1187624" y="404664"/>
            <a:ext cx="7112000" cy="7207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 smtClean="0">
                <a:solidFill>
                  <a:schemeClr val="tx2">
                    <a:lumMod val="75000"/>
                  </a:schemeClr>
                </a:solidFill>
              </a:rPr>
              <a:t>COMPARATIVO MENSUAL DE CUMPLIMIENTO </a:t>
            </a:r>
            <a:r>
              <a:rPr lang="es-CO" sz="2200" b="1" dirty="0" smtClean="0">
                <a:solidFill>
                  <a:schemeClr val="tx2">
                    <a:lumMod val="75000"/>
                  </a:schemeClr>
                </a:solidFill>
              </a:rPr>
              <a:t>SERVICIO 2014-2015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84784"/>
            <a:ext cx="8496944" cy="47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825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5"/>
          <p:cNvSpPr txBox="1">
            <a:spLocks/>
          </p:cNvSpPr>
          <p:nvPr/>
        </p:nvSpPr>
        <p:spPr>
          <a:xfrm>
            <a:off x="956672" y="260648"/>
            <a:ext cx="8000875" cy="7207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 smtClean="0">
                <a:solidFill>
                  <a:schemeClr val="tx2">
                    <a:lumMod val="75000"/>
                  </a:schemeClr>
                </a:solidFill>
              </a:rPr>
              <a:t>CUMPLIMIENTO DE SERVICIO OPERACIÓN INTERNACIONAL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 smtClean="0">
                <a:solidFill>
                  <a:schemeClr val="tx2">
                    <a:lumMod val="75000"/>
                  </a:schemeClr>
                </a:solidFill>
              </a:rPr>
              <a:t>JULIO – SEPTIEMBRE 2015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89" y="1268760"/>
            <a:ext cx="8800286" cy="532859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5"/>
          <p:cNvSpPr txBox="1">
            <a:spLocks/>
          </p:cNvSpPr>
          <p:nvPr/>
        </p:nvSpPr>
        <p:spPr>
          <a:xfrm>
            <a:off x="963362" y="260648"/>
            <a:ext cx="8000875" cy="7207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 smtClean="0">
                <a:solidFill>
                  <a:schemeClr val="tx2">
                    <a:lumMod val="75000"/>
                  </a:schemeClr>
                </a:solidFill>
              </a:rPr>
              <a:t>CUMPLIMIENTO DE SERVICIO OPERACIÓN INTERNACIONAL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 smtClean="0">
                <a:solidFill>
                  <a:schemeClr val="tx2">
                    <a:lumMod val="75000"/>
                  </a:schemeClr>
                </a:solidFill>
              </a:rPr>
              <a:t>JULIO – SEPTIEMBRE 2015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60"/>
            <a:ext cx="8792963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963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5"/>
          <p:cNvSpPr txBox="1">
            <a:spLocks/>
          </p:cNvSpPr>
          <p:nvPr/>
        </p:nvSpPr>
        <p:spPr>
          <a:xfrm>
            <a:off x="963362" y="260648"/>
            <a:ext cx="8000875" cy="7207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 smtClean="0">
                <a:solidFill>
                  <a:schemeClr val="tx2">
                    <a:lumMod val="75000"/>
                  </a:schemeClr>
                </a:solidFill>
              </a:rPr>
              <a:t>CUMPLIMIENTO DE SERVICIO OPERACIÓN INTERNACIONAL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 smtClean="0">
                <a:solidFill>
                  <a:schemeClr val="tx2">
                    <a:lumMod val="75000"/>
                  </a:schemeClr>
                </a:solidFill>
              </a:rPr>
              <a:t>JULIO – SEPTIEMBRE 2015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60"/>
            <a:ext cx="8792963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75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971600" y="260648"/>
            <a:ext cx="8000875" cy="7207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CO" sz="2400" b="1" dirty="0">
                <a:solidFill>
                  <a:schemeClr val="tx2">
                    <a:lumMod val="75000"/>
                  </a:schemeClr>
                </a:solidFill>
              </a:rPr>
              <a:t>MEDICION DE CUMPLIMIENTO TRIMESTRAL DE </a:t>
            </a:r>
            <a:r>
              <a:rPr lang="es-CO" sz="2400" b="1" dirty="0" smtClean="0">
                <a:solidFill>
                  <a:schemeClr val="tx2">
                    <a:lumMod val="75000"/>
                  </a:schemeClr>
                </a:solidFill>
              </a:rPr>
              <a:t>SERVICIO </a:t>
            </a:r>
            <a:endParaRPr lang="es-CO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CO" sz="2400" b="1" dirty="0" smtClean="0">
                <a:solidFill>
                  <a:schemeClr val="tx2">
                    <a:lumMod val="75000"/>
                  </a:schemeClr>
                </a:solidFill>
              </a:rPr>
              <a:t>OPERACIÓN INTERNACIONAL</a:t>
            </a:r>
            <a:endParaRPr lang="es-CO" sz="2400" dirty="0"/>
          </a:p>
          <a:p>
            <a:pPr fontAlgn="auto">
              <a:spcAft>
                <a:spcPts val="0"/>
              </a:spcAft>
              <a:defRPr/>
            </a:pPr>
            <a:endParaRPr lang="es-CO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12776"/>
            <a:ext cx="8864971" cy="520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890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971600" y="260648"/>
            <a:ext cx="8000875" cy="7207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CO" sz="2400" b="1" dirty="0">
                <a:solidFill>
                  <a:schemeClr val="tx2">
                    <a:lumMod val="75000"/>
                  </a:schemeClr>
                </a:solidFill>
              </a:rPr>
              <a:t>MEDICION DE CUMPLIMIENTO TRIMESTRAL DE </a:t>
            </a:r>
            <a:r>
              <a:rPr lang="es-CO" sz="2400" b="1" dirty="0" smtClean="0">
                <a:solidFill>
                  <a:schemeClr val="tx2">
                    <a:lumMod val="75000"/>
                  </a:schemeClr>
                </a:solidFill>
              </a:rPr>
              <a:t>SERVICIO </a:t>
            </a:r>
            <a:endParaRPr lang="es-CO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CO" sz="2400" b="1" dirty="0" smtClean="0">
                <a:solidFill>
                  <a:schemeClr val="tx2">
                    <a:lumMod val="75000"/>
                  </a:schemeClr>
                </a:solidFill>
              </a:rPr>
              <a:t>OPERACIÓN INTERNACIONAL</a:t>
            </a:r>
            <a:endParaRPr lang="es-CO" sz="2400" dirty="0"/>
          </a:p>
          <a:p>
            <a:pPr fontAlgn="auto">
              <a:spcAft>
                <a:spcPts val="0"/>
              </a:spcAft>
              <a:defRPr/>
            </a:pPr>
            <a:endParaRPr lang="es-CO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40768"/>
            <a:ext cx="8864971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656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971600" y="260648"/>
            <a:ext cx="8000875" cy="7207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CO" sz="2400" b="1" dirty="0">
                <a:solidFill>
                  <a:schemeClr val="tx2">
                    <a:lumMod val="75000"/>
                  </a:schemeClr>
                </a:solidFill>
              </a:rPr>
              <a:t>MEDICION DE CUMPLIMIENTO TRIMESTRAL DE </a:t>
            </a:r>
            <a:r>
              <a:rPr lang="es-CO" sz="2400" b="1" dirty="0" smtClean="0">
                <a:solidFill>
                  <a:schemeClr val="tx2">
                    <a:lumMod val="75000"/>
                  </a:schemeClr>
                </a:solidFill>
              </a:rPr>
              <a:t>SERVICIO </a:t>
            </a:r>
            <a:endParaRPr lang="es-CO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CO" sz="2400" b="1" dirty="0" smtClean="0">
                <a:solidFill>
                  <a:schemeClr val="tx2">
                    <a:lumMod val="75000"/>
                  </a:schemeClr>
                </a:solidFill>
              </a:rPr>
              <a:t>OPERACIÓN INTERNACIONAL</a:t>
            </a:r>
            <a:endParaRPr lang="es-CO" sz="2400" dirty="0"/>
          </a:p>
          <a:p>
            <a:pPr fontAlgn="auto">
              <a:spcAft>
                <a:spcPts val="0"/>
              </a:spcAft>
              <a:defRPr/>
            </a:pPr>
            <a:endParaRPr lang="es-CO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07" y="1412776"/>
            <a:ext cx="8792963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231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899592" y="2852936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 smtClean="0">
                <a:solidFill>
                  <a:schemeClr val="tx2">
                    <a:lumMod val="75000"/>
                  </a:schemeClr>
                </a:solidFill>
              </a:rPr>
              <a:t>CUMPLIMIENTO OPERACIÓN DOMÉSTICA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567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63804" y="5373216"/>
            <a:ext cx="8229600" cy="7780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CO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GRACIAS</a:t>
            </a:r>
            <a:endParaRPr lang="es-CO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971600" y="404664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400" b="1" dirty="0" smtClean="0">
                <a:solidFill>
                  <a:schemeClr val="tx2">
                    <a:lumMod val="75000"/>
                  </a:schemeClr>
                </a:solidFill>
              </a:rPr>
              <a:t>COMPARATIVO MENSUAL DE OPERACIÓN DOMÉSTICA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400" b="1" dirty="0" smtClean="0">
                <a:solidFill>
                  <a:schemeClr val="tx2">
                    <a:lumMod val="75000"/>
                  </a:schemeClr>
                </a:solidFill>
              </a:rPr>
              <a:t>JULIO - SEPTIEMBRE 2015</a:t>
            </a:r>
          </a:p>
          <a:p>
            <a:pPr fontAlgn="auto">
              <a:spcAft>
                <a:spcPts val="0"/>
              </a:spcAft>
              <a:defRPr/>
            </a:pPr>
            <a:endParaRPr lang="es-CO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2776"/>
            <a:ext cx="849694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089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1187624" y="404664"/>
            <a:ext cx="7112000" cy="7207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 smtClean="0">
                <a:solidFill>
                  <a:schemeClr val="tx2">
                    <a:lumMod val="75000"/>
                  </a:schemeClr>
                </a:solidFill>
              </a:rPr>
              <a:t>COMPARATIVO MENSUAL DE CUMPLIMIENTO ITINERARIO 2014-2015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4784"/>
            <a:ext cx="8568952" cy="486571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1187624" y="404664"/>
            <a:ext cx="7112000" cy="7207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 smtClean="0">
                <a:solidFill>
                  <a:schemeClr val="tx2">
                    <a:lumMod val="75000"/>
                  </a:schemeClr>
                </a:solidFill>
              </a:rPr>
              <a:t>COMPARATIVO MENSUAL DE CUMPLIMIENTO SERVICIO 2014-2015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864096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065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5"/>
          <p:cNvSpPr txBox="1">
            <a:spLocks/>
          </p:cNvSpPr>
          <p:nvPr/>
        </p:nvSpPr>
        <p:spPr>
          <a:xfrm>
            <a:off x="899592" y="260648"/>
            <a:ext cx="8136904" cy="8640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 smtClean="0">
                <a:solidFill>
                  <a:schemeClr val="tx2">
                    <a:lumMod val="75000"/>
                  </a:schemeClr>
                </a:solidFill>
              </a:rPr>
              <a:t>CUMPLIMIENTO DE ITINERARIO DOMESTICO POR AEROLINEAS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 smtClean="0">
                <a:solidFill>
                  <a:schemeClr val="tx2">
                    <a:lumMod val="75000"/>
                  </a:schemeClr>
                </a:solidFill>
              </a:rPr>
              <a:t>JULIO – SEPTIEMBRE 2015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87" y="1268760"/>
            <a:ext cx="894696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032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5"/>
          <p:cNvSpPr txBox="1">
            <a:spLocks/>
          </p:cNvSpPr>
          <p:nvPr/>
        </p:nvSpPr>
        <p:spPr>
          <a:xfrm>
            <a:off x="899592" y="260648"/>
            <a:ext cx="8136904" cy="8640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 smtClean="0">
                <a:solidFill>
                  <a:schemeClr val="tx2">
                    <a:lumMod val="75000"/>
                  </a:schemeClr>
                </a:solidFill>
              </a:rPr>
              <a:t>CUMPLIMIENTO DE SERVICIO DOMESTICO POR AEROLINEAS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 smtClean="0">
                <a:solidFill>
                  <a:schemeClr val="tx2">
                    <a:lumMod val="75000"/>
                  </a:schemeClr>
                </a:solidFill>
              </a:rPr>
              <a:t>JULIO – SEPTIEMBRE 2015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2776"/>
            <a:ext cx="871296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373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982881" y="332656"/>
            <a:ext cx="8136904" cy="8640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400" b="1" dirty="0" smtClean="0">
                <a:solidFill>
                  <a:schemeClr val="tx2">
                    <a:lumMod val="75000"/>
                  </a:schemeClr>
                </a:solidFill>
              </a:rPr>
              <a:t>MEDICION DE CUMPLIMIENTO TRIMESTRAL DE ITINERARIO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400" b="1" dirty="0" smtClean="0">
                <a:solidFill>
                  <a:schemeClr val="tx2">
                    <a:lumMod val="75000"/>
                  </a:schemeClr>
                </a:solidFill>
              </a:rPr>
              <a:t>DOMESTICO POR AEROLINEAS</a:t>
            </a:r>
            <a:endParaRPr lang="es-CO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878497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124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827584" y="332656"/>
            <a:ext cx="8136904" cy="8640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400" b="1" dirty="0" smtClean="0">
                <a:solidFill>
                  <a:schemeClr val="tx2">
                    <a:lumMod val="75000"/>
                  </a:schemeClr>
                </a:solidFill>
              </a:rPr>
              <a:t>MEDICION DE CUMPLIMIENTO TRIMESTRAL DE SERVICIO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400" b="1" dirty="0" smtClean="0">
                <a:solidFill>
                  <a:schemeClr val="tx2">
                    <a:lumMod val="75000"/>
                  </a:schemeClr>
                </a:solidFill>
              </a:rPr>
              <a:t>DOMESTICO POR AEROLINEAS</a:t>
            </a:r>
            <a:endParaRPr lang="es-CO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878497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985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n xmlns="8cf1b8fd-72df-4c21-8306-a5f720778edf">19</Orden>
    <Filtro xmlns="8cf1b8fd-72df-4c21-8306-a5f720778edf">2015</Filtro>
    <Formato xmlns="8cf1b8fd-72df-4c21-8306-a5f720778edf">/Style%20Library/Images/pdf.svg</Formato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A02A4901474C5428ECDC6D16BD3952F" ma:contentTypeVersion="1" ma:contentTypeDescription="Crear nuevo documento." ma:contentTypeScope="" ma:versionID="d4552c9add60eba187fb58397ffc82ee">
  <xsd:schema xmlns:xsd="http://www.w3.org/2001/XMLSchema" xmlns:xs="http://www.w3.org/2001/XMLSchema" xmlns:p="http://schemas.microsoft.com/office/2006/metadata/properties" xmlns:ns1="http://schemas.microsoft.com/sharepoint/v3" xmlns:ns2="b150946a-e91e-41f5-8b47-a9dbc3d237ee" targetNamespace="http://schemas.microsoft.com/office/2006/metadata/properties" ma:root="true" ma:fieldsID="96e1c95ccef33e519d7434a95d94b0df" ns1:_="" ns2:_="">
    <xsd:import namespace="http://schemas.microsoft.com/sharepoint/v3"/>
    <xsd:import namespace="b150946a-e91e-41f5-8b47-a9dbc3d237e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0946a-e91e-41f5-8b47-a9dbc3d237e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9429EE-0BFE-4D98-8321-0DE8DC0747F4}"/>
</file>

<file path=customXml/itemProps2.xml><?xml version="1.0" encoding="utf-8"?>
<ds:datastoreItem xmlns:ds="http://schemas.openxmlformats.org/officeDocument/2006/customXml" ds:itemID="{B423424F-8972-4C5A-A8D3-137CE5DC7CCB}"/>
</file>

<file path=customXml/itemProps3.xml><?xml version="1.0" encoding="utf-8"?>
<ds:datastoreItem xmlns:ds="http://schemas.openxmlformats.org/officeDocument/2006/customXml" ds:itemID="{9E106B00-0D75-41C8-916E-2E3077D1176F}"/>
</file>

<file path=customXml/itemProps4.xml><?xml version="1.0" encoding="utf-8"?>
<ds:datastoreItem xmlns:ds="http://schemas.openxmlformats.org/officeDocument/2006/customXml" ds:itemID="{54C944F1-154A-46FF-A5A2-EB1094688D06}"/>
</file>

<file path=customXml/itemProps5.xml><?xml version="1.0" encoding="utf-8"?>
<ds:datastoreItem xmlns:ds="http://schemas.openxmlformats.org/officeDocument/2006/customXml" ds:itemID="{B7BABA68-E5B0-4CED-8D66-0FED6F3743A7}"/>
</file>

<file path=docProps/app.xml><?xml version="1.0" encoding="utf-8"?>
<Properties xmlns="http://schemas.openxmlformats.org/officeDocument/2006/extended-properties" xmlns:vt="http://schemas.openxmlformats.org/officeDocument/2006/docPropsVTypes">
  <TotalTime>5294</TotalTime>
  <Words>148</Words>
  <Application>Microsoft Office PowerPoint</Application>
  <PresentationFormat>Presentación en pantalla (4:3)</PresentationFormat>
  <Paragraphs>36</Paragraphs>
  <Slides>20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U. A. E. de Aeronáutica Civil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calidad del servicio julio - septiembre  2015</dc:title>
  <dc:creator>80038816</dc:creator>
  <cp:lastModifiedBy>Nelson Alexander Gonzalez Velandia</cp:lastModifiedBy>
  <cp:revision>421</cp:revision>
  <cp:lastPrinted>2013-12-17T19:43:48Z</cp:lastPrinted>
  <dcterms:created xsi:type="dcterms:W3CDTF">2010-08-31T15:53:10Z</dcterms:created>
  <dcterms:modified xsi:type="dcterms:W3CDTF">2015-12-24T15:43:58Z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AEVVZYF6TF2M-981-22</vt:lpwstr>
  </property>
  <property fmtid="{D5CDD505-2E9C-101B-9397-08002B2CF9AE}" pid="3" name="_dlc_DocIdItemGuid">
    <vt:lpwstr>8612eac4-1f01-4f9a-8690-b636d5fa412e</vt:lpwstr>
  </property>
  <property fmtid="{D5CDD505-2E9C-101B-9397-08002B2CF9AE}" pid="4" name="_dlc_DocIdUrl">
    <vt:lpwstr>http://www.aerocivil.gov.co/AAeronautica/Estadisticas/Calidad-Servicio/Cumplimiento/_layouts/DocIdRedir.aspx?ID=AEVVZYF6TF2M-981-22, AEVVZYF6TF2M-981-22</vt:lpwstr>
  </property>
  <property fmtid="{D5CDD505-2E9C-101B-9397-08002B2CF9AE}" pid="5" name="ContentTypeId">
    <vt:lpwstr>0x01010074E918C3DD5CC44FB08F5A2D78177FFA</vt:lpwstr>
  </property>
</Properties>
</file>